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4"/>
  </p:notesMasterIdLst>
  <p:sldIdLst>
    <p:sldId id="256" r:id="rId2"/>
    <p:sldId id="257" r:id="rId3"/>
    <p:sldId id="267" r:id="rId4"/>
    <p:sldId id="258" r:id="rId5"/>
    <p:sldId id="268" r:id="rId6"/>
    <p:sldId id="263" r:id="rId7"/>
    <p:sldId id="269" r:id="rId8"/>
    <p:sldId id="264" r:id="rId9"/>
    <p:sldId id="265" r:id="rId10"/>
    <p:sldId id="260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728F4A-24B2-834D-8091-DF6895D07174}" type="datetimeFigureOut">
              <a:rPr lang="en-US" smtClean="0"/>
              <a:t>7/22/24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8F43EB-0DBC-A74E-A14A-159ACBA80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171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3EB-0DBC-A74E-A14A-159ACBA801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09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Crime analysis is used to understand patterns of </a:t>
            </a:r>
            <a:r>
              <a:rPr lang="en-US" sz="1200" b="0" i="0" u="none" strike="noStrike" dirty="0">
                <a:effectLst/>
                <a:latin typeface="Arial" panose="020B0604020202020204" pitchFamily="34" charset="0"/>
              </a:rPr>
              <a:t>incarceration</a:t>
            </a:r>
            <a:r>
              <a:rPr lang="en-US" sz="1200" b="0" i="0" u="none" strike="noStrike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and </a:t>
            </a:r>
            <a:r>
              <a:rPr lang="en-US" sz="1200" b="0" i="0" u="none" strike="noStrike" dirty="0">
                <a:effectLst/>
                <a:latin typeface="Arial" panose="020B0604020202020204" pitchFamily="34" charset="0"/>
              </a:rPr>
              <a:t>recidivism</a:t>
            </a:r>
            <a:r>
              <a:rPr lang="en-US" sz="1200" b="0" i="0" u="none" strike="noStrike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help target resources and programs, evaluate </a:t>
            </a:r>
            <a:r>
              <a:rPr lang="en-US" sz="1200" b="0" i="0" u="none" strike="noStrike" dirty="0">
                <a:effectLst/>
                <a:latin typeface="Arial" panose="020B0604020202020204" pitchFamily="34" charset="0"/>
              </a:rPr>
              <a:t>crime prevention</a:t>
            </a:r>
            <a:r>
              <a:rPr lang="en-US" sz="1200" b="0" i="0" u="none" strike="noStrike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or crime reduction programs, and further understanding of causes of crime.</a:t>
            </a:r>
            <a:endParaRPr lang="en-US" sz="16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3EB-0DBC-A74E-A14A-159ACBA8011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754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3EB-0DBC-A74E-A14A-159ACBA8011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679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D1D2D3"/>
                </a:solidFill>
                <a:effectLst/>
                <a:highlight>
                  <a:srgbClr val="222529"/>
                </a:highlight>
                <a:latin typeface="Slack-Lato"/>
              </a:rPr>
              <a:t>[Cleared by Arrest] The Top 10 crimes in this category, 4 are theft related, 2 are assault related.</a:t>
            </a:r>
            <a:br>
              <a:rPr lang="en-US" dirty="0"/>
            </a:br>
            <a:r>
              <a:rPr lang="en-US" b="0" i="0" dirty="0">
                <a:solidFill>
                  <a:srgbClr val="D1D2D3"/>
                </a:solidFill>
                <a:effectLst/>
                <a:highlight>
                  <a:srgbClr val="222529"/>
                </a:highlight>
                <a:latin typeface="Slack-Lato"/>
              </a:rPr>
              <a:t>[Open] The Top 3 are theft related, 1st is 'theft from vehicle', 3rd is vehicle theft. Lock your doors!</a:t>
            </a:r>
            <a:br>
              <a:rPr lang="en-US" dirty="0"/>
            </a:br>
            <a:r>
              <a:rPr lang="en-US" b="0" i="0" dirty="0">
                <a:solidFill>
                  <a:srgbClr val="D1D2D3"/>
                </a:solidFill>
                <a:effectLst/>
                <a:highlight>
                  <a:srgbClr val="222529"/>
                </a:highlight>
                <a:latin typeface="Slack-Lato"/>
              </a:rPr>
              <a:t>[Exceptional Clear] Missing persons ranks as the highest specific case.</a:t>
            </a:r>
            <a:br>
              <a:rPr lang="en-US" dirty="0"/>
            </a:br>
            <a:r>
              <a:rPr lang="en-US" b="0" i="0" dirty="0">
                <a:solidFill>
                  <a:srgbClr val="D1D2D3"/>
                </a:solidFill>
                <a:effectLst/>
                <a:highlight>
                  <a:srgbClr val="222529"/>
                </a:highlight>
                <a:latin typeface="Slack-Lato"/>
              </a:rPr>
              <a:t>[Cleared by Arrest by Another Agency] Shoplifting ranks #1 with twice the number of case of the second highest crime of 'simple assault'.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3EB-0DBC-A74E-A14A-159ACBA801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99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0472" y="1463557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0472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46538D75-00C2-DE73-4C65-FE94AC658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0B8E-A176-49F2-A3C1-FEDA0200170B}" type="datetime2">
              <a:rPr lang="en-US" smtClean="0"/>
              <a:t>Thursday, July 18, 2024</a:t>
            </a:fld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6B601B81-68C1-B63A-105C-EC637DF56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9F3E495-0415-392A-9A07-34555BBC7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794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268C47-2910-B99C-EC67-F6649ADC2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A49D-4A7C-4944-9802-8EE0B5A6CEDD}" type="datetime2">
              <a:rPr lang="en-US" smtClean="0"/>
              <a:t>Thursday, July 18, 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019515-4A04-FBE0-E89C-86ECBB7E9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D9C272-2490-C827-9BE5-9CEE4185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313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32613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3943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FF68BE-C313-C839-B719-0339AC344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89DDD-3B11-4150-8B39-3662C10D8BF9}" type="datetime2">
              <a:rPr lang="en-US" smtClean="0"/>
              <a:t>Thursday, July 18, 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4F4E5F-FFF4-F934-3DD9-134F8D242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FE0F82-88EB-FAE2-FC02-99D5EE301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904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4" y="1825625"/>
            <a:ext cx="10515600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25CBB87-BE9B-82CE-8A24-F21EEA036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7BA6-BEF8-495F-ACCD-8D19769E4FC6}" type="datetime2">
              <a:rPr lang="en-US" smtClean="0"/>
              <a:t>Thursday, July 18, 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2131628-C033-9728-C4CF-90CDBCB89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67216CA-9A26-BBE7-68A3-9237D22CD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11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B034DD9-4A61-318F-88CF-79721B55A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7292D-4609-4E55-92E3-C12C6A1234E8}" type="datetime2">
              <a:rPr lang="en-US" smtClean="0"/>
              <a:t>Thursday, July 18, 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496DA99-E916-9F7C-9E88-AA06046AE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1CC86B5-B6B3-4633-0D90-AACB44D0D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77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78F7F10-35F6-E392-D41B-3CD300D5CCF8}"/>
              </a:ext>
            </a:extLst>
          </p:cNvPr>
          <p:cNvSpPr/>
          <p:nvPr/>
        </p:nvSpPr>
        <p:spPr>
          <a:xfrm>
            <a:off x="0" y="685800"/>
            <a:ext cx="11494008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181600" cy="4206382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Char char="¬"/>
            </a:pPr>
            <a:r>
              <a:rPr lang="en-US"/>
              <a:t>Click to edit Master text styles</a:t>
            </a:r>
          </a:p>
          <a:p>
            <a:pPr lvl="1">
              <a:buChar char="¬"/>
            </a:pPr>
            <a:r>
              <a:rPr lang="en-US"/>
              <a:t>Second level</a:t>
            </a:r>
          </a:p>
          <a:p>
            <a:pPr lvl="2">
              <a:buChar char="¬"/>
            </a:pPr>
            <a:r>
              <a:rPr lang="en-US"/>
              <a:t>Third level</a:t>
            </a:r>
          </a:p>
          <a:p>
            <a:pPr lvl="3">
              <a:buChar char="¬"/>
            </a:pPr>
            <a:r>
              <a:rPr lang="en-US"/>
              <a:t>Fourth level</a:t>
            </a:r>
          </a:p>
          <a:p>
            <a:pPr lvl="4">
              <a:buChar char="¬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56178" y="1825625"/>
            <a:ext cx="518004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35274CEC-210E-BC97-9B79-A7D801E4B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0E29-2C79-4A2A-B61C-A21B8362A50A}" type="datetime2">
              <a:rPr lang="en-US" smtClean="0"/>
              <a:t>Thursday, July 18, 2024</a:t>
            </a:fld>
            <a:endParaRPr lang="en-US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486B3D53-F805-C08E-2359-498218FC6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61C4695B-D7BD-45F7-EB23-6FDAF2410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084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A1F52B7-5271-53AA-8260-0CF50FF8DA3C}"/>
              </a:ext>
            </a:extLst>
          </p:cNvPr>
          <p:cNvSpPr/>
          <p:nvPr/>
        </p:nvSpPr>
        <p:spPr>
          <a:xfrm>
            <a:off x="0" y="685800"/>
            <a:ext cx="11494008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78" y="365125"/>
            <a:ext cx="10515600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17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2178" y="2505075"/>
            <a:ext cx="515778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5459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54590" y="2505075"/>
            <a:ext cx="5183188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7198C3F1-4E77-7888-CDB8-CF9406E4A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A0177-5432-41AC-9593-8EC96BFF4F82}" type="datetime2">
              <a:rPr lang="en-US" smtClean="0"/>
              <a:t>Thursday, July 18, 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93561D3-90F6-AD82-BCFE-90F9427D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32F9B33-3FA7-526F-7B45-342EB64A1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23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15600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9328E63-E075-39E2-BAA7-30CCAE2E7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29A7B-B2F1-41A3-B969-4E25F618B967}" type="datetime2">
              <a:rPr lang="en-US" smtClean="0"/>
              <a:t>Thursday, July 18, 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A5894A5-0E01-F43E-C68A-2EFAB2EB8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250128C-CE40-2B40-1B89-7E9AAAAC4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97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281B99-C6A0-F92A-BDD3-BB362196501C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B8367C-67E1-A50A-1584-F859A6FED9C9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B8861-51D7-741E-6B2C-25412D40E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8B79-F222-4FD1-8713-07459E1B5004}" type="datetime2">
              <a:rPr lang="en-US" smtClean="0"/>
              <a:t>Thursday, July 18,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69A2F-0657-B33B-8334-C458A953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B4FC84-48ED-0480-2497-FCD84C127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0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12425" cy="1600200"/>
          </a:xfrm>
        </p:spPr>
        <p:txBody>
          <a:bodyPr anchor="b">
            <a:norm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2830" y="2199340"/>
            <a:ext cx="6172200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3932237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3F37370-7C05-0AAE-A0C3-9EE620A84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30FD-0818-4065-B5FE-410552D9B1BC}" type="datetime2">
              <a:rPr lang="en-US" smtClean="0"/>
              <a:t>Thursday, July 18, 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900B8E3-39E6-A88A-BBFB-717596EB3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48E340D-1840-D987-3EEA-963BDDE31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657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3932237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1276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3932237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0F28E44-58BB-553B-BBD0-F292C66CC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2D289-0EBF-40C7-B6E8-60285281F180}" type="datetime2">
              <a:rPr lang="en-US" smtClean="0"/>
              <a:t>Thursday, July 18, 2024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F22D156-E5FE-F118-0553-B401F1965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8AEE0A6-6120-9BA2-5751-E0E2D8CF0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60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4B53B4F-080C-8523-03AD-871CC3B8D168}"/>
              </a:ext>
            </a:extLst>
          </p:cNvPr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3B790B-70BD-FD52-2540-F1DA4882170E}"/>
              </a:ext>
            </a:extLst>
          </p:cNvPr>
          <p:cNvSpPr/>
          <p:nvPr/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 descr="Tag=AccentColor&#10;Flavor=Light&#10;Target=Line">
            <a:extLst>
              <a:ext uri="{FF2B5EF4-FFF2-40B4-BE49-F238E27FC236}">
                <a16:creationId xmlns:a16="http://schemas.microsoft.com/office/drawing/2014/main" id="{7D4FC5F0-CBD6-AEEB-4902-28D624068890}"/>
              </a:ext>
            </a:extLst>
          </p:cNvPr>
          <p:cNvCxnSpPr>
            <a:cxnSpLocks/>
          </p:cNvCxnSpPr>
          <p:nvPr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 descr="Tag=AccentColor&#10;Flavor=Light&#10;Target=Line">
            <a:extLst>
              <a:ext uri="{FF2B5EF4-FFF2-40B4-BE49-F238E27FC236}">
                <a16:creationId xmlns:a16="http://schemas.microsoft.com/office/drawing/2014/main" id="{FA9EB4DB-DDA5-1A45-7D87-B2BF67D2D1C3}"/>
              </a:ext>
            </a:extLst>
          </p:cNvPr>
          <p:cNvCxnSpPr>
            <a:cxnSpLocks/>
          </p:cNvCxnSpPr>
          <p:nvPr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fld id="{94CDC665-7415-4DAF-AE09-B9BBC1907393}" type="datetime2">
              <a:rPr lang="en-US" smtClean="0"/>
              <a:t>Thursday, July 18,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-18288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45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torsinitaly.com/b/health-insurance-students-italy/" TargetMode="Externa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charlottenc.gov/datasets/d22200cd879248fcb2258e6840bd6726_0/explore?location=35.261109%2C-80.809400%2C9.97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5955B3A-C08D-43E6-ABEF-A4F616FB6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19694A-8B4E-4127-9C08-9B8F39B6F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D36E6B-D7EF-409B-B48D-1628C06EE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B8B207-5AED-DBC8-F163-3A644D350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899" y="3854831"/>
            <a:ext cx="5278995" cy="2156581"/>
          </a:xfrm>
        </p:spPr>
        <p:txBody>
          <a:bodyPr anchor="t">
            <a:normAutofit/>
          </a:bodyPr>
          <a:lstStyle/>
          <a:p>
            <a:pPr algn="l"/>
            <a:r>
              <a:rPr lang="en-US" sz="6600" dirty="0"/>
              <a:t>CRIME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F3DA2D-15E0-B65C-E8E3-D6581CF729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56182" y="3854830"/>
            <a:ext cx="4700133" cy="2156579"/>
          </a:xfrm>
        </p:spPr>
        <p:txBody>
          <a:bodyPr anchor="t">
            <a:normAutofit lnSpcReduction="10000"/>
          </a:bodyPr>
          <a:lstStyle/>
          <a:p>
            <a:pPr algn="l"/>
            <a:endParaRPr lang="en-US" sz="2200" dirty="0"/>
          </a:p>
          <a:p>
            <a:pPr marL="342900" indent="-342900" algn="l">
              <a:buFont typeface="System Font Regular"/>
              <a:buChar char="📍"/>
            </a:pPr>
            <a:r>
              <a:rPr lang="en-US" sz="2200" dirty="0"/>
              <a:t>Charlotte, North Carolina</a:t>
            </a:r>
          </a:p>
          <a:p>
            <a:pPr marL="342900" indent="-342900" algn="l">
              <a:buFont typeface="System Font Regular"/>
              <a:buChar char="📍"/>
            </a:pPr>
            <a:endParaRPr lang="en-US" sz="2200" dirty="0"/>
          </a:p>
          <a:p>
            <a:pPr algn="l"/>
            <a:r>
              <a:rPr lang="en-US" sz="1100" dirty="0"/>
              <a:t>Angelique N  Joshua M  Brianna B  Nicoletta S</a:t>
            </a:r>
          </a:p>
          <a:p>
            <a:r>
              <a:rPr lang="en-US" sz="1600" dirty="0"/>
              <a:t>TEAM GRYFFINDOR</a:t>
            </a:r>
          </a:p>
          <a:p>
            <a:pPr marL="342900" indent="-342900" algn="l">
              <a:buFont typeface="System Font Regular"/>
              <a:buChar char="📍"/>
            </a:pPr>
            <a:endParaRPr lang="en-US" sz="2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6D2053-BB10-4615-A38D-86EEC0D8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422144" cy="3599020"/>
          </a:xfrm>
          <a:prstGeom prst="rect">
            <a:avLst/>
          </a:prstGeom>
          <a:solidFill>
            <a:srgbClr val="44BD99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9804FD-92BA-D9CC-86F4-ECE5E3F1B2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560" b="25560"/>
          <a:stretch/>
        </p:blipFill>
        <p:spPr>
          <a:xfrm>
            <a:off x="417900" y="-5610"/>
            <a:ext cx="11082529" cy="359901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F2CC60F-C99A-48C5-856F-3C79856E9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44BD9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A2ED1C-4B10-41E7-9BF6-7447B99B9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44BD9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005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1BE2F-90B4-4C20-90A9-CE035EE1C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57D9B-4A5E-FB0A-0C1D-AB4325753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7BA6-BEF8-495F-ACCD-8D19769E4FC6}" type="datetime2">
              <a:rPr lang="en-US" smtClean="0"/>
              <a:t>Thursday, July 18,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72EC0-7BB6-C4B6-66CF-61A1966C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Angie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59686-C0CA-2DED-26F8-CF22CF67A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10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7FA0625-7A63-F8E2-22AB-4909CF139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392138" y="1049130"/>
            <a:ext cx="5407724" cy="4759740"/>
          </a:xfrm>
        </p:spPr>
      </p:pic>
    </p:spTree>
    <p:extLst>
      <p:ext uri="{BB962C8B-B14F-4D97-AF65-F5344CB8AC3E}">
        <p14:creationId xmlns:p14="http://schemas.microsoft.com/office/powerpoint/2010/main" val="680089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9CE9782-0FD1-493B-9C50-C51AB7C5E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619023-691E-4F1C-A10A-0EA3D044E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F31C88-3DEF-4EA8-AE3A-49441413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85800"/>
            <a:ext cx="422144" cy="5486400"/>
          </a:xfrm>
          <a:prstGeom prst="rect">
            <a:avLst/>
          </a:prstGeom>
          <a:solidFill>
            <a:srgbClr val="F8967D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47EAFFD-2BD1-4600-B034-EEF700787D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6742FE-A40D-D5B1-E464-C1EA67AA0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2026" y="540167"/>
            <a:ext cx="5828376" cy="2135867"/>
          </a:xfrm>
        </p:spPr>
        <p:txBody>
          <a:bodyPr anchor="b"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Conclusion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F987-1248-32B5-68EE-463F6E30D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E69E03-4804-4553-A1EC-F089884EF50F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8" name="Content Placeholder 7" descr="A group of people holding hands&#10;&#10;Description automatically generated">
            <a:extLst>
              <a:ext uri="{FF2B5EF4-FFF2-40B4-BE49-F238E27FC236}">
                <a16:creationId xmlns:a16="http://schemas.microsoft.com/office/drawing/2014/main" id="{F4491BDF-F56D-A247-8EA9-8D8CEFB94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6131" r="9614"/>
          <a:stretch/>
        </p:blipFill>
        <p:spPr>
          <a:xfrm>
            <a:off x="413003" y="685800"/>
            <a:ext cx="4073933" cy="5486400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1065EBA8-32A8-1692-A578-5A9FD3C27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2026" y="2880452"/>
            <a:ext cx="5828376" cy="309544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tx1"/>
                </a:solidFill>
              </a:rPr>
              <a:t>Technology is the future in 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1"/>
                </a:solidFill>
              </a:rPr>
              <a:t>creating safe communities</a:t>
            </a:r>
          </a:p>
          <a:p>
            <a:r>
              <a:rPr lang="en-US" sz="1800" dirty="0">
                <a:solidFill>
                  <a:schemeClr val="tx1"/>
                </a:solidFill>
              </a:rPr>
              <a:t>Better policing</a:t>
            </a:r>
          </a:p>
          <a:p>
            <a:r>
              <a:rPr lang="en-US" sz="1800" dirty="0">
                <a:solidFill>
                  <a:schemeClr val="tx1"/>
                </a:solidFill>
              </a:rPr>
              <a:t>Better preventative measures</a:t>
            </a:r>
          </a:p>
          <a:p>
            <a:r>
              <a:rPr lang="en-US" sz="1800" dirty="0">
                <a:solidFill>
                  <a:schemeClr val="tx1"/>
                </a:solidFill>
              </a:rPr>
              <a:t>Better resource allocation</a:t>
            </a:r>
          </a:p>
          <a:p>
            <a:r>
              <a:rPr lang="en-US" sz="1800" dirty="0">
                <a:solidFill>
                  <a:schemeClr val="tx1"/>
                </a:solidFill>
              </a:rPr>
              <a:t>Better environments within our cities</a:t>
            </a:r>
          </a:p>
          <a:p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7BAB5-CA6E-585E-96B9-8F47CEC7AC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2899" y="6217920"/>
            <a:ext cx="2743200" cy="64008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7997BA6-BEF8-495F-ACCD-8D19769E4FC6}" type="datetime2">
              <a:rPr lang="en-US" smtClean="0"/>
              <a:pPr>
                <a:spcAft>
                  <a:spcPts val="600"/>
                </a:spcAft>
              </a:pPr>
              <a:t>Thursday, July 18,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5C956-09B2-58D2-AC70-D2DABBB70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2376" y="6217920"/>
            <a:ext cx="7195367" cy="64008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Nicoletta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D4B5F26-8713-4267-9186-183BB809C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F8967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72C66DF-2004-4C24-8C07-554E41490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F8967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E63B26B-025C-6838-4559-5FF534101FA8}"/>
              </a:ext>
            </a:extLst>
          </p:cNvPr>
          <p:cNvSpPr txBox="1"/>
          <p:nvPr/>
        </p:nvSpPr>
        <p:spPr>
          <a:xfrm>
            <a:off x="1936238" y="5972145"/>
            <a:ext cx="255069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doctorsinitaly.com/b/health-insurance-students-italy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112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7DC18-C378-94AA-1FBD-18774B415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15AC-1FF4-1630-EEF8-1E26A933E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https://data.charlottenc.gov/datasets/d22200cd879248fcb2258e6840bd6726_0/explore?location=35.261109%2C-80.809400%2C9.97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7451A-6BD9-9555-DAA6-F22248035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7BA6-BEF8-495F-ACCD-8D19769E4FC6}" type="datetime2">
              <a:rPr lang="en-US" smtClean="0"/>
              <a:t>Thursday, July 18,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D83F8-FD21-0B0B-248E-ECE138920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9C0A7-AEE8-3A67-324F-3A9F61D7C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88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Police car on the street">
            <a:extLst>
              <a:ext uri="{FF2B5EF4-FFF2-40B4-BE49-F238E27FC236}">
                <a16:creationId xmlns:a16="http://schemas.microsoft.com/office/drawing/2014/main" id="{CC48C9F8-CC8C-FD84-D8AA-10EA27B40F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28280"/>
          <a:stretch/>
        </p:blipFill>
        <p:spPr>
          <a:xfrm>
            <a:off x="1412176" y="691290"/>
            <a:ext cx="10090975" cy="48200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F9BCFA-0B05-CBD7-1B67-039359145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C260B-4677-3508-8194-5A49A6F72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4" y="1825625"/>
            <a:ext cx="4594289" cy="42063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Crime mapping</a:t>
            </a:r>
            <a:endParaRPr lang="en-US" sz="2400" b="1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Predictive policing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visualize crime patterns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hotspots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allocate resources more effectively</a:t>
            </a:r>
            <a:endParaRPr lang="en-US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formulate strategies</a:t>
            </a:r>
          </a:p>
          <a:p>
            <a:pPr lvl="2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tactical analysis (e.g. crime forecasting, geographic profiling).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E66BE-E11F-F5D4-0D00-6ADF1C5A1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7BA6-BEF8-495F-ACCD-8D19769E4FC6}" type="datetime2">
              <a:rPr lang="en-US" smtClean="0"/>
              <a:t>Thursday, July 18,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8EDAB-510E-D6B6-3832-91C8BF664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Nicoletta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3678B-5304-10FF-B53D-5091099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89BC69-719D-AB04-4933-370CE57214F0}"/>
              </a:ext>
            </a:extLst>
          </p:cNvPr>
          <p:cNvSpPr txBox="1"/>
          <p:nvPr/>
        </p:nvSpPr>
        <p:spPr>
          <a:xfrm>
            <a:off x="5829299" y="1690687"/>
            <a:ext cx="425767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Raising awareness within our communities and serving as an aide in finding safer environments for ourselves and our families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20" name="Picture 19" descr="Blue 3d house and several white 3d houses">
            <a:extLst>
              <a:ext uri="{FF2B5EF4-FFF2-40B4-BE49-F238E27FC236}">
                <a16:creationId xmlns:a16="http://schemas.microsoft.com/office/drawing/2014/main" id="{4F5C5DC7-66C0-2555-4CF2-2C19D4859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1972" y="317158"/>
            <a:ext cx="3057716" cy="2040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42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hand holding a tool&#10;&#10;Description automatically generated">
            <a:extLst>
              <a:ext uri="{FF2B5EF4-FFF2-40B4-BE49-F238E27FC236}">
                <a16:creationId xmlns:a16="http://schemas.microsoft.com/office/drawing/2014/main" id="{CD7638AB-4E43-9DB4-2024-5706375CDC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11401"/>
          <a:stretch/>
        </p:blipFill>
        <p:spPr>
          <a:xfrm>
            <a:off x="1284224" y="667511"/>
            <a:ext cx="10907776" cy="55504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1414A9-616F-A82F-7ABF-C0B148455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1F78FC8-6741-56CC-8F17-87673BA08A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66850" y="1473128"/>
            <a:ext cx="10515600" cy="90336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684F0-AD77-622C-CA9B-524FB477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7BA6-BEF8-495F-ACCD-8D19769E4FC6}" type="datetime2">
              <a:rPr lang="en-US" smtClean="0"/>
              <a:t>Monday, July 22,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C7EF80-76AB-3D57-C81D-E538D408D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Joshua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6BEF-BBC6-EFD1-1599-7A9525515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3</a:t>
            </a:fld>
            <a:endParaRPr lang="en-US"/>
          </a:p>
        </p:txBody>
      </p:sp>
      <p:pic>
        <p:nvPicPr>
          <p:cNvPr id="10" name="Picture 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FBA5B5C-8D5B-9EF2-B5C9-CE03B779F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7350" y="2351088"/>
            <a:ext cx="5194300" cy="1587500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2CD89ABB-6FF8-152C-FFAF-D77C00F867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5052" y="3970020"/>
            <a:ext cx="63881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579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Cloud storage graphic">
            <a:extLst>
              <a:ext uri="{FF2B5EF4-FFF2-40B4-BE49-F238E27FC236}">
                <a16:creationId xmlns:a16="http://schemas.microsoft.com/office/drawing/2014/main" id="{AC43540E-1746-B582-84E7-DE31C189F7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6950"/>
          <a:stretch/>
        </p:blipFill>
        <p:spPr>
          <a:xfrm>
            <a:off x="1404384" y="626595"/>
            <a:ext cx="10098768" cy="55913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7B6476-D305-0533-079F-C031D5C72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D8907-1C0F-ACB3-EF6E-4E29AFF31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7BA6-BEF8-495F-ACCD-8D19769E4FC6}" type="datetime2">
              <a:rPr lang="en-US" smtClean="0"/>
              <a:t>Monday, July 22,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58A5D-2E5B-DDD8-3675-159E01AE4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Angie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AF0B6-EB9A-8A1D-A1FF-B81EE5228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4</a:t>
            </a:fld>
            <a:endParaRPr lang="en-US"/>
          </a:p>
        </p:txBody>
      </p:sp>
      <p:pic>
        <p:nvPicPr>
          <p:cNvPr id="12" name="Content Placeholder 11" descr="A screenshot of a computer&#10;&#10;Description automatically generated">
            <a:extLst>
              <a:ext uri="{FF2B5EF4-FFF2-40B4-BE49-F238E27FC236}">
                <a16:creationId xmlns:a16="http://schemas.microsoft.com/office/drawing/2014/main" id="{EDB31C4D-5BF8-19EB-BDB5-3E98CE19DB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569357" y="3927360"/>
            <a:ext cx="7137400" cy="1803400"/>
          </a:xfr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1DF13C32-79EB-397C-8EBB-6671B4E2125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9191" r="23580"/>
          <a:stretch/>
        </p:blipFill>
        <p:spPr>
          <a:xfrm>
            <a:off x="5736771" y="865419"/>
            <a:ext cx="4963886" cy="311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136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Lines of code">
            <a:extLst>
              <a:ext uri="{FF2B5EF4-FFF2-40B4-BE49-F238E27FC236}">
                <a16:creationId xmlns:a16="http://schemas.microsoft.com/office/drawing/2014/main" id="{D026FA58-A53C-8EE3-5EB0-ECF3C5EEA8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3412"/>
          <a:stretch/>
        </p:blipFill>
        <p:spPr>
          <a:xfrm>
            <a:off x="1351216" y="686562"/>
            <a:ext cx="10151936" cy="54475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634302-B05A-5DFD-53C3-7E9D4E58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approach </a:t>
            </a:r>
          </a:p>
        </p:txBody>
      </p:sp>
      <p:pic>
        <p:nvPicPr>
          <p:cNvPr id="8" name="Content Placeholder 7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4F5DB706-A949-7FCA-1C63-70C1CDBA8E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02726" y="1775460"/>
            <a:ext cx="2979574" cy="420687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99D80-A89C-49A1-EB6C-0D9FC2F19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7BA6-BEF8-495F-ACCD-8D19769E4FC6}" type="datetime2">
              <a:rPr lang="en-US" smtClean="0"/>
              <a:t>Monday, July 22,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E2E5E-3E25-C717-D7F0-6AB4FFF76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Brianna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059A4-47EB-D48C-00B0-B35B11650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5</a:t>
            </a:fld>
            <a:endParaRPr lang="en-US"/>
          </a:p>
        </p:txBody>
      </p:sp>
      <p:pic>
        <p:nvPicPr>
          <p:cNvPr id="10" name="Picture 9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58FEDC59-9CA2-551B-EBD4-54A89D150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8424" y="1854835"/>
            <a:ext cx="49911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248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Gray Rectangle">
            <a:extLst>
              <a:ext uri="{FF2B5EF4-FFF2-40B4-BE49-F238E27FC236}">
                <a16:creationId xmlns:a16="http://schemas.microsoft.com/office/drawing/2014/main" id="{B65D7E18-2636-47CB-BDA7-4DE8C5BEB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Background Gray Rectangle">
            <a:extLst>
              <a:ext uri="{FF2B5EF4-FFF2-40B4-BE49-F238E27FC236}">
                <a16:creationId xmlns:a16="http://schemas.microsoft.com/office/drawing/2014/main" id="{1FF5E391-13EA-4378-95B1-C73488181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White Rectangle">
            <a:extLst>
              <a:ext uri="{FF2B5EF4-FFF2-40B4-BE49-F238E27FC236}">
                <a16:creationId xmlns:a16="http://schemas.microsoft.com/office/drawing/2014/main" id="{AD0DC7A3-7ED0-4155-ADCF-D332541FA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e chart with different colored circles&#10;&#10;Description automatically generated">
            <a:extLst>
              <a:ext uri="{FF2B5EF4-FFF2-40B4-BE49-F238E27FC236}">
                <a16:creationId xmlns:a16="http://schemas.microsoft.com/office/drawing/2014/main" id="{68A9FB48-3676-05C6-3B15-8755FBB26B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63" b="-1"/>
          <a:stretch/>
        </p:blipFill>
        <p:spPr>
          <a:xfrm>
            <a:off x="777875" y="671603"/>
            <a:ext cx="10715253" cy="550059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B4AD7-0C02-BDC8-FCF9-9CD31DC5E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E69E03-4804-4553-A1EC-F089884EF50F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DA1A6E-7AE7-8720-1171-2917063D91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2899" y="6217920"/>
            <a:ext cx="2743200" cy="64008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EE98B79-F222-4FD1-8713-07459E1B5004}" type="datetime2">
              <a:rPr lang="en-US" smtClean="0"/>
              <a:pPr>
                <a:spcAft>
                  <a:spcPts val="600"/>
                </a:spcAft>
              </a:pPr>
              <a:t>Monday, July 22,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D6686F-4BC6-321F-8AFD-05B034F6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2943" y="6217920"/>
            <a:ext cx="4114800" cy="64008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Brianna</a:t>
            </a:r>
          </a:p>
        </p:txBody>
      </p:sp>
      <p:cxnSp>
        <p:nvCxnSpPr>
          <p:cNvPr id="16" name="Vertical Connector">
            <a:extLst>
              <a:ext uri="{FF2B5EF4-FFF2-40B4-BE49-F238E27FC236}">
                <a16:creationId xmlns:a16="http://schemas.microsoft.com/office/drawing/2014/main" id="{4CDF7082-55B3-4B7D-8ECF-F1C96C500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FCAD2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orizontal Connector 2">
            <a:extLst>
              <a:ext uri="{FF2B5EF4-FFF2-40B4-BE49-F238E27FC236}">
                <a16:creationId xmlns:a16="http://schemas.microsoft.com/office/drawing/2014/main" id="{67D64140-8BC6-4CD1-8C2A-FB5BCE235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FCAD2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1484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ircuit board background">
            <a:extLst>
              <a:ext uri="{FF2B5EF4-FFF2-40B4-BE49-F238E27FC236}">
                <a16:creationId xmlns:a16="http://schemas.microsoft.com/office/drawing/2014/main" id="{DB15EF74-0CB2-BFAE-4159-E84132B025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20783"/>
          <a:stretch/>
        </p:blipFill>
        <p:spPr>
          <a:xfrm>
            <a:off x="1446678" y="667512"/>
            <a:ext cx="10056473" cy="5290216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D6BE7508-294F-1E8A-2959-F719964B5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approach</a:t>
            </a:r>
          </a:p>
        </p:txBody>
      </p:sp>
      <p:pic>
        <p:nvPicPr>
          <p:cNvPr id="10" name="Content Placeholder 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95C1787-0AD4-5E10-2CEA-395A14C8AE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41051" y="1413921"/>
            <a:ext cx="4509898" cy="454380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3B302-FCC0-BA20-1D8C-9C6A87B74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7292D-4609-4E55-92E3-C12C6A1234E8}" type="datetime2">
              <a:rPr lang="en-US" smtClean="0"/>
              <a:t>Monday, July 22,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FC7DD-3129-7F9A-F3D9-B65BEC682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Joshua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879ED-C46B-1EA9-5E76-8D8F3567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82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Background Gray Rectangle">
            <a:extLst>
              <a:ext uri="{FF2B5EF4-FFF2-40B4-BE49-F238E27FC236}">
                <a16:creationId xmlns:a16="http://schemas.microsoft.com/office/drawing/2014/main" id="{E02AF201-3595-4B67-AA36-7874F2CA4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Background Gray Rectangle">
            <a:extLst>
              <a:ext uri="{FF2B5EF4-FFF2-40B4-BE49-F238E27FC236}">
                <a16:creationId xmlns:a16="http://schemas.microsoft.com/office/drawing/2014/main" id="{EC1C013B-C078-4D80-BBB4-0CE08DDCC8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White Rectangle">
            <a:extLst>
              <a:ext uri="{FF2B5EF4-FFF2-40B4-BE49-F238E27FC236}">
                <a16:creationId xmlns:a16="http://schemas.microsoft.com/office/drawing/2014/main" id="{FE4D53DE-7016-40E0-A03F-0FB389618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aph with blue and black text&#10;&#10;Description automatically generated">
            <a:extLst>
              <a:ext uri="{FF2B5EF4-FFF2-40B4-BE49-F238E27FC236}">
                <a16:creationId xmlns:a16="http://schemas.microsoft.com/office/drawing/2014/main" id="{73664B83-44D3-DA7E-6CF7-123FFC098B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4833"/>
          <a:stretch/>
        </p:blipFill>
        <p:spPr>
          <a:xfrm>
            <a:off x="694292" y="671603"/>
            <a:ext cx="11496184" cy="550059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65A1BE-5C7A-FA55-A959-A319F0015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E69E03-4804-4553-A1EC-F089884EF50F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493068-8D3A-9923-BACA-6FF26ECB0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2899" y="6217920"/>
            <a:ext cx="2743200" cy="64008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EE98B79-F222-4FD1-8713-07459E1B5004}" type="datetime2">
              <a:rPr lang="en-US" smtClean="0"/>
              <a:pPr>
                <a:spcAft>
                  <a:spcPts val="600"/>
                </a:spcAft>
              </a:pPr>
              <a:t>Monday, July 22,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5AEE49-DD29-F329-512F-D7F307D1A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2943" y="6217920"/>
            <a:ext cx="4114800" cy="64008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Joshua</a:t>
            </a:r>
          </a:p>
        </p:txBody>
      </p:sp>
      <p:cxnSp>
        <p:nvCxnSpPr>
          <p:cNvPr id="23" name="Vertical Connector">
            <a:extLst>
              <a:ext uri="{FF2B5EF4-FFF2-40B4-BE49-F238E27FC236}">
                <a16:creationId xmlns:a16="http://schemas.microsoft.com/office/drawing/2014/main" id="{F2775DA2-2C5C-4C85-B4BF-8DB3BFB49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308CC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Horizontal Connector 2">
            <a:extLst>
              <a:ext uri="{FF2B5EF4-FFF2-40B4-BE49-F238E27FC236}">
                <a16:creationId xmlns:a16="http://schemas.microsoft.com/office/drawing/2014/main" id="{71A93627-6626-4571-A65B-6236ACAFB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308CC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028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ine of binary code">
            <a:extLst>
              <a:ext uri="{FF2B5EF4-FFF2-40B4-BE49-F238E27FC236}">
                <a16:creationId xmlns:a16="http://schemas.microsoft.com/office/drawing/2014/main" id="{FAA3D12F-6CE0-219E-B814-41875DEF76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7042"/>
          <a:stretch/>
        </p:blipFill>
        <p:spPr>
          <a:xfrm>
            <a:off x="1349463" y="705231"/>
            <a:ext cx="10106064" cy="5447538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90F5548E-0437-49DE-7268-EA2BEF2F1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approach</a:t>
            </a:r>
          </a:p>
        </p:txBody>
      </p:sp>
      <p:pic>
        <p:nvPicPr>
          <p:cNvPr id="12" name="Content Placeholder 1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6C394599-E552-EA91-633F-DA58302A5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34569" y="1733550"/>
            <a:ext cx="3243855" cy="420687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C839F-9EFA-0169-D048-C4188B639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7BA6-BEF8-495F-ACCD-8D19769E4FC6}" type="datetime2">
              <a:rPr lang="en-US" smtClean="0"/>
              <a:t>Monday, July 22,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F13E0-00AE-65D2-9624-B0A0AB3BF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Angie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FD098-074C-FDC3-99DA-B44647191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9</a:t>
            </a:fld>
            <a:endParaRPr lang="en-US"/>
          </a:p>
        </p:txBody>
      </p:sp>
      <p:pic>
        <p:nvPicPr>
          <p:cNvPr id="14" name="Picture 1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69DADEF-6A43-91DC-D1E3-63578EDCA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578" y="1690688"/>
            <a:ext cx="36195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280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Dante">
      <a:majorFont>
        <a:latin typeface="Georgia Pro"/>
        <a:ea typeface=""/>
        <a:cs typeface=""/>
      </a:majorFont>
      <a:minorFont>
        <a:latin typeface="Georgi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7205</TotalTime>
  <Words>287</Words>
  <Application>Microsoft Macintosh PowerPoint</Application>
  <PresentationFormat>Widescreen</PresentationFormat>
  <Paragraphs>71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Aptos</vt:lpstr>
      <vt:lpstr>Arial</vt:lpstr>
      <vt:lpstr>Dante (Headings)2</vt:lpstr>
      <vt:lpstr>Georgia Pro</vt:lpstr>
      <vt:lpstr>Helvetica Neue Medium</vt:lpstr>
      <vt:lpstr>Slack-Lato</vt:lpstr>
      <vt:lpstr>System Font Regular</vt:lpstr>
      <vt:lpstr>Wingdings</vt:lpstr>
      <vt:lpstr>Wingdings 2</vt:lpstr>
      <vt:lpstr>OffsetVTI</vt:lpstr>
      <vt:lpstr>CRIME</vt:lpstr>
      <vt:lpstr>The Idea</vt:lpstr>
      <vt:lpstr>Data Cleaning</vt:lpstr>
      <vt:lpstr>Data Storing</vt:lpstr>
      <vt:lpstr>Coding approach </vt:lpstr>
      <vt:lpstr>PowerPoint Presentation</vt:lpstr>
      <vt:lpstr>Coding approach</vt:lpstr>
      <vt:lpstr>PowerPoint Presentation</vt:lpstr>
      <vt:lpstr>Coding approach</vt:lpstr>
      <vt:lpstr>Mapping</vt:lpstr>
      <vt:lpstr>Conclusion </vt:lpstr>
      <vt:lpstr>Work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 Sh</dc:creator>
  <cp:lastModifiedBy>N Sh</cp:lastModifiedBy>
  <cp:revision>5</cp:revision>
  <dcterms:created xsi:type="dcterms:W3CDTF">2024-07-18T22:33:59Z</dcterms:created>
  <dcterms:modified xsi:type="dcterms:W3CDTF">2024-07-23T22:39:45Z</dcterms:modified>
</cp:coreProperties>
</file>

<file path=docProps/thumbnail.jpeg>
</file>